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6" r:id="rId5"/>
    <p:sldId id="265" r:id="rId6"/>
    <p:sldId id="263" r:id="rId7"/>
    <p:sldId id="261" r:id="rId8"/>
    <p:sldId id="264" r:id="rId9"/>
    <p:sldId id="260" r:id="rId10"/>
    <p:sldId id="272" r:id="rId11"/>
    <p:sldId id="270" r:id="rId12"/>
    <p:sldId id="262" r:id="rId13"/>
    <p:sldId id="271" r:id="rId14"/>
    <p:sldId id="259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7BA0"/>
    <a:srgbClr val="93C47D"/>
    <a:srgbClr val="6FA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5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INCL\users\durakub\Desktop\IOTNEUBackUp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\Desktop\IOTFinal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Blogger vs</a:t>
            </a:r>
            <a:r>
              <a:rPr lang="de-DE" baseline="0"/>
              <a:t> Journalisten (Geräteanzahl)</a:t>
            </a:r>
            <a:endParaRPr lang="de-D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1581518680520292"/>
          <c:y val="1.5322841764941831E-2"/>
          <c:w val="0.80585643345318336"/>
          <c:h val="0.87264835716828171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Vergleich!$H$167</c:f>
              <c:strCache>
                <c:ptCount val="1"/>
                <c:pt idx="0">
                  <c:v>Mittelwert</c:v>
                </c:pt>
              </c:strCache>
            </c:strRef>
          </c:tx>
          <c:spPr>
            <a:solidFill>
              <a:srgbClr val="93C47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Vergleich!$J$167</c:f>
              <c:numCache>
                <c:formatCode>General</c:formatCode>
                <c:ptCount val="1"/>
              </c:numCache>
            </c:numRef>
          </c:cat>
          <c:val>
            <c:numRef>
              <c:f>Vergleich!$I$167</c:f>
              <c:numCache>
                <c:formatCode>_-* #,##0\ _€_-;\-* #,##0\ _€_-;_-* "-"??\ _€_-;_-@_-</c:formatCode>
                <c:ptCount val="1"/>
                <c:pt idx="0">
                  <c:v>5655046511.6279068</c:v>
                </c:pt>
              </c:numCache>
            </c:numRef>
          </c:val>
        </c:ser>
        <c:ser>
          <c:idx val="3"/>
          <c:order val="3"/>
          <c:tx>
            <c:strRef>
              <c:f>Vergleich!$H$168</c:f>
              <c:strCache>
                <c:ptCount val="1"/>
                <c:pt idx="0">
                  <c:v>Standardabweichung</c:v>
                </c:pt>
              </c:strCache>
            </c:strRef>
          </c:tx>
          <c:spPr>
            <a:solidFill>
              <a:srgbClr val="93C47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Vergleich!$J$167</c:f>
              <c:numCache>
                <c:formatCode>General</c:formatCode>
                <c:ptCount val="1"/>
              </c:numCache>
            </c:numRef>
          </c:cat>
          <c:val>
            <c:numRef>
              <c:f>Vergleich!$I$168</c:f>
              <c:numCache>
                <c:formatCode>_-* #,##0\ _€_-;\-* #,##0\ _€_-;_-* "-"??\ _€_-;_-@_-</c:formatCode>
                <c:ptCount val="1"/>
                <c:pt idx="0">
                  <c:v>10353731179.703758</c:v>
                </c:pt>
              </c:numCache>
            </c:numRef>
          </c:val>
        </c:ser>
        <c:ser>
          <c:idx val="4"/>
          <c:order val="4"/>
          <c:tx>
            <c:strRef>
              <c:f>Vergleich!$H$169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2">
                <a:shade val="8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Vergleich!$J$167</c:f>
              <c:numCache>
                <c:formatCode>General</c:formatCode>
                <c:ptCount val="1"/>
              </c:numCache>
            </c:numRef>
          </c:cat>
          <c:val>
            <c:numRef>
              <c:f>Vergleich!$I$169</c:f>
              <c:numCache>
                <c:formatCode>_-* #,##0\ _€_-;\-* #,##0\ _€_-;_-* "-"??\ _€_-;_-@_-</c:formatCode>
                <c:ptCount val="1"/>
                <c:pt idx="0">
                  <c:v>1000000</c:v>
                </c:pt>
              </c:numCache>
            </c:numRef>
          </c:val>
        </c:ser>
        <c:ser>
          <c:idx val="5"/>
          <c:order val="5"/>
          <c:tx>
            <c:strRef>
              <c:f>Vergleich!$H$170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rgbClr val="93C47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Vergleich!$J$167</c:f>
              <c:numCache>
                <c:formatCode>General</c:formatCode>
                <c:ptCount val="1"/>
              </c:numCache>
            </c:numRef>
          </c:cat>
          <c:val>
            <c:numRef>
              <c:f>Vergleich!$I$170</c:f>
              <c:numCache>
                <c:formatCode>_-* #,##0\ _€_-;\-* #,##0\ _€_-;_-* "-"??\ _€_-;_-@_-</c:formatCode>
                <c:ptCount val="1"/>
                <c:pt idx="0">
                  <c:v>50100000000</c:v>
                </c:pt>
              </c:numCache>
            </c:numRef>
          </c:val>
        </c:ser>
        <c:ser>
          <c:idx val="7"/>
          <c:order val="7"/>
          <c:tx>
            <c:strRef>
              <c:f>Vergleich!$X$14</c:f>
              <c:strCache>
                <c:ptCount val="1"/>
                <c:pt idx="0">
                  <c:v>Mittel</c:v>
                </c:pt>
              </c:strCache>
            </c:strRef>
          </c:tx>
          <c:spPr>
            <a:solidFill>
              <a:srgbClr val="C27B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Vergleich!$J$167</c:f>
              <c:numCache>
                <c:formatCode>General</c:formatCode>
                <c:ptCount val="1"/>
              </c:numCache>
            </c:numRef>
          </c:cat>
          <c:val>
            <c:numRef>
              <c:f>Vergleich!$Y$14</c:f>
              <c:numCache>
                <c:formatCode>_-* #,##0\ _€_-;\-* #,##0\ _€_-;_-* "-"??\ _€_-;_-@_-</c:formatCode>
                <c:ptCount val="1"/>
                <c:pt idx="0">
                  <c:v>24750000000</c:v>
                </c:pt>
              </c:numCache>
            </c:numRef>
          </c:val>
        </c:ser>
        <c:ser>
          <c:idx val="8"/>
          <c:order val="8"/>
          <c:tx>
            <c:strRef>
              <c:f>Vergleich!$X$15</c:f>
              <c:strCache>
                <c:ptCount val="1"/>
                <c:pt idx="0">
                  <c:v>Standardabweichung</c:v>
                </c:pt>
              </c:strCache>
            </c:strRef>
          </c:tx>
          <c:spPr>
            <a:solidFill>
              <a:srgbClr val="C27B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Vergleich!$J$167</c:f>
              <c:numCache>
                <c:formatCode>General</c:formatCode>
                <c:ptCount val="1"/>
              </c:numCache>
            </c:numRef>
          </c:cat>
          <c:val>
            <c:numRef>
              <c:f>Vergleich!$Y$15</c:f>
              <c:numCache>
                <c:formatCode>_-* #,##0\ _€_-;\-* #,##0\ _€_-;_-* "-"??\ _€_-;_-@_-</c:formatCode>
                <c:ptCount val="1"/>
                <c:pt idx="0">
                  <c:v>7889866919.0297461</c:v>
                </c:pt>
              </c:numCache>
            </c:numRef>
          </c:val>
        </c:ser>
        <c:ser>
          <c:idx val="9"/>
          <c:order val="9"/>
          <c:tx>
            <c:strRef>
              <c:f>Vergleich!$X$16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rgbClr val="C27B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Vergleich!$J$167</c:f>
              <c:numCache>
                <c:formatCode>General</c:formatCode>
                <c:ptCount val="1"/>
              </c:numCache>
            </c:numRef>
          </c:cat>
          <c:val>
            <c:numRef>
              <c:f>Vergleich!$Y$16</c:f>
              <c:numCache>
                <c:formatCode>_-* #,##0\ _€_-;\-* #,##0\ _€_-;_-* "-"??\ _€_-;_-@_-</c:formatCode>
                <c:ptCount val="1"/>
                <c:pt idx="0">
                  <c:v>14000000000</c:v>
                </c:pt>
              </c:numCache>
            </c:numRef>
          </c:val>
        </c:ser>
        <c:ser>
          <c:idx val="10"/>
          <c:order val="10"/>
          <c:tx>
            <c:strRef>
              <c:f>Vergleich!$X$17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rgbClr val="C27B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Vergleich!$J$167</c:f>
              <c:numCache>
                <c:formatCode>General</c:formatCode>
                <c:ptCount val="1"/>
              </c:numCache>
            </c:numRef>
          </c:cat>
          <c:val>
            <c:numRef>
              <c:f>Vergleich!$Y$17</c:f>
              <c:numCache>
                <c:formatCode>_-* #,##0\ _€_-;\-* #,##0\ _€_-;_-* "-"??\ _€_-;_-@_-</c:formatCode>
                <c:ptCount val="1"/>
                <c:pt idx="0">
                  <c:v>33000000000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6329280"/>
        <c:axId val="30633084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Vergleich!$H$167:$H$170</c15:sqref>
                        </c15:formulaRef>
                      </c:ext>
                    </c:extLst>
                    <c:strCache>
                      <c:ptCount val="4"/>
                      <c:pt idx="0">
                        <c:v>Mittelwert</c:v>
                      </c:pt>
                      <c:pt idx="1">
                        <c:v>Standardabweichung</c:v>
                      </c:pt>
                      <c:pt idx="2">
                        <c:v>Min</c:v>
                      </c:pt>
                      <c:pt idx="3">
                        <c:v>Max</c:v>
                      </c:pt>
                    </c:strCache>
                  </c:strRef>
                </c:tx>
                <c:spPr>
                  <a:solidFill>
                    <a:schemeClr val="accent2">
                      <a:shade val="41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Vergleich!$J$167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Vergleich!$H$171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Vergleich!$H$167:$H$170</c15:sqref>
                        </c15:formulaRef>
                      </c:ext>
                    </c:extLst>
                    <c:strCache>
                      <c:ptCount val="4"/>
                      <c:pt idx="0">
                        <c:v>Mittelwert</c:v>
                      </c:pt>
                      <c:pt idx="1">
                        <c:v>Standardabweichung</c:v>
                      </c:pt>
                      <c:pt idx="2">
                        <c:v>Min</c:v>
                      </c:pt>
                      <c:pt idx="3">
                        <c:v>Max</c:v>
                      </c:pt>
                    </c:strCache>
                  </c:strRef>
                </c:tx>
                <c:spPr>
                  <a:solidFill>
                    <a:schemeClr val="accent2">
                      <a:shade val="53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Vergleich!$J$167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cat>
                <c:val>
                  <c:numLit>
                    <c:formatCode>General</c:formatCode>
                    <c:ptCount val="1"/>
                    <c:pt idx="0">
                      <c:v>1</c:v>
                    </c:pt>
                  </c:numLit>
                </c:val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Vergleich!$H$168</c15:sqref>
                        </c15:formulaRef>
                      </c:ext>
                    </c:extLst>
                    <c:strCache>
                      <c:ptCount val="1"/>
                      <c:pt idx="0">
                        <c:v>Standardabweichung</c:v>
                      </c:pt>
                    </c:strCache>
                  </c:strRef>
                </c:tx>
                <c:spPr>
                  <a:solidFill>
                    <a:schemeClr val="accent2">
                      <a:tint val="89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de-DE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Vergleich!$J$167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Vergleich!$I$168</c15:sqref>
                        </c15:formulaRef>
                      </c:ext>
                    </c:extLst>
                    <c:numCache>
                      <c:formatCode>_-* #,##0\ _€_-;\-* #,##0\ _€_-;_-* "-"??\ _€_-;_-@_-</c:formatCode>
                      <c:ptCount val="1"/>
                      <c:pt idx="0">
                        <c:v>10353731179.703758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30632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6330848"/>
        <c:crosses val="autoZero"/>
        <c:auto val="1"/>
        <c:lblAlgn val="ctr"/>
        <c:lblOffset val="100"/>
        <c:noMultiLvlLbl val="0"/>
      </c:catAx>
      <c:valAx>
        <c:axId val="306330848"/>
        <c:scaling>
          <c:orientation val="minMax"/>
        </c:scaling>
        <c:delete val="0"/>
        <c:axPos val="l"/>
        <c:numFmt formatCode="_-* #,##0\ _€_-;\-* #,##0\ _€_-;_-* &quot;-&quot;??\ _€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6329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Blogger</a:t>
            </a:r>
            <a:r>
              <a:rPr lang="de-DE" baseline="0"/>
              <a:t> vs Journalisten (Umsatz)</a:t>
            </a:r>
            <a:endParaRPr lang="de-DE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6405358705161854"/>
          <c:y val="2.5428331875182269E-2"/>
          <c:w val="0.83594641294838146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Vergleich!$E$167</c:f>
              <c:strCache>
                <c:ptCount val="1"/>
                <c:pt idx="0">
                  <c:v>Mittelwert</c:v>
                </c:pt>
              </c:strCache>
            </c:strRef>
          </c:tx>
          <c:spPr>
            <a:solidFill>
              <a:srgbClr val="93C47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Vergleich!$F$167</c:f>
              <c:numCache>
                <c:formatCode>_-* #,##0\ _€_-;\-* #,##0\ _€_-;_-* "-"??\ _€_-;_-@_-</c:formatCode>
                <c:ptCount val="1"/>
                <c:pt idx="0">
                  <c:v>1383653872691</c:v>
                </c:pt>
              </c:numCache>
            </c:numRef>
          </c:val>
        </c:ser>
        <c:ser>
          <c:idx val="1"/>
          <c:order val="1"/>
          <c:tx>
            <c:strRef>
              <c:f>Vergleich!$E$168</c:f>
              <c:strCache>
                <c:ptCount val="1"/>
                <c:pt idx="0">
                  <c:v>Standardabweichung</c:v>
                </c:pt>
              </c:strCache>
            </c:strRef>
          </c:tx>
          <c:spPr>
            <a:solidFill>
              <a:srgbClr val="93C47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Vergleich!$F$168</c:f>
              <c:numCache>
                <c:formatCode>_-* #,##0\ _€_-;\-* #,##0\ _€_-;_-* "-"??\ _€_-;_-@_-</c:formatCode>
                <c:ptCount val="1"/>
                <c:pt idx="0">
                  <c:v>2096832395854.1455</c:v>
                </c:pt>
              </c:numCache>
            </c:numRef>
          </c:val>
        </c:ser>
        <c:ser>
          <c:idx val="2"/>
          <c:order val="2"/>
          <c:tx>
            <c:strRef>
              <c:f>Vergleich!$E$169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Vergleich!$F$169</c:f>
              <c:numCache>
                <c:formatCode>_-* #,##0\ _€_-;\-* #,##0\ _€_-;_-* "-"??\ _€_-;_-@_-</c:formatCode>
                <c:ptCount val="1"/>
                <c:pt idx="0">
                  <c:v>53421</c:v>
                </c:pt>
              </c:numCache>
            </c:numRef>
          </c:val>
        </c:ser>
        <c:ser>
          <c:idx val="3"/>
          <c:order val="3"/>
          <c:tx>
            <c:strRef>
              <c:f>Vergleich!$E$170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rgbClr val="93C47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Vergleich!$F$170</c:f>
              <c:numCache>
                <c:formatCode>_-* #,##0\ _€_-;\-* #,##0\ _€_-;_-* "-"??\ _€_-;_-@_-</c:formatCode>
                <c:ptCount val="1"/>
                <c:pt idx="0">
                  <c:v>7065300000000</c:v>
                </c:pt>
              </c:numCache>
            </c:numRef>
          </c:val>
        </c:ser>
        <c:ser>
          <c:idx val="4"/>
          <c:order val="4"/>
          <c:tx>
            <c:strRef>
              <c:f>Vergleich!$U$14</c:f>
              <c:strCache>
                <c:ptCount val="1"/>
                <c:pt idx="0">
                  <c:v>Mittel</c:v>
                </c:pt>
              </c:strCache>
            </c:strRef>
          </c:tx>
          <c:spPr>
            <a:solidFill>
              <a:srgbClr val="C27B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Vergleich!$V$14</c:f>
              <c:numCache>
                <c:formatCode>_-* #,##0\ _€_-;\-* #,##0\ _€_-;_-* "-"??\ _€_-;_-@_-</c:formatCode>
                <c:ptCount val="1"/>
                <c:pt idx="0">
                  <c:v>206650000000</c:v>
                </c:pt>
              </c:numCache>
            </c:numRef>
          </c:val>
        </c:ser>
        <c:ser>
          <c:idx val="5"/>
          <c:order val="5"/>
          <c:tx>
            <c:strRef>
              <c:f>Vergleich!$U$15</c:f>
              <c:strCache>
                <c:ptCount val="1"/>
                <c:pt idx="0">
                  <c:v>Standardabweichung</c:v>
                </c:pt>
              </c:strCache>
            </c:strRef>
          </c:tx>
          <c:spPr>
            <a:solidFill>
              <a:srgbClr val="C27B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Vergleich!$V$15</c:f>
              <c:numCache>
                <c:formatCode>_-* #,##0\ _€_-;\-* #,##0\ _€_-;_-* "-"??\ _€_-;_-@_-</c:formatCode>
                <c:ptCount val="1"/>
                <c:pt idx="0">
                  <c:v>362435030631.10693</c:v>
                </c:pt>
              </c:numCache>
            </c:numRef>
          </c:val>
        </c:ser>
        <c:ser>
          <c:idx val="6"/>
          <c:order val="6"/>
          <c:tx>
            <c:strRef>
              <c:f>Vergleich!$U$16</c:f>
              <c:strCache>
                <c:ptCount val="1"/>
                <c:pt idx="0">
                  <c:v>MIN</c:v>
                </c:pt>
              </c:strCache>
            </c:strRef>
          </c:tx>
          <c:spPr>
            <a:solidFill>
              <a:schemeClr val="accent2">
                <a:tint val="62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27BA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Vergleich!$V$16</c:f>
              <c:numCache>
                <c:formatCode>_-* #,##0\ _€_-;\-* #,##0\ _€_-;_-* "-"??\ _€_-;_-@_-</c:formatCode>
                <c:ptCount val="1"/>
                <c:pt idx="0">
                  <c:v>3800000000</c:v>
                </c:pt>
              </c:numCache>
            </c:numRef>
          </c:val>
        </c:ser>
        <c:ser>
          <c:idx val="7"/>
          <c:order val="7"/>
          <c:tx>
            <c:strRef>
              <c:f>Vergleich!$U$17</c:f>
              <c:strCache>
                <c:ptCount val="1"/>
                <c:pt idx="0">
                  <c:v>MAX</c:v>
                </c:pt>
              </c:strCache>
            </c:strRef>
          </c:tx>
          <c:spPr>
            <a:solidFill>
              <a:srgbClr val="C27B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Vergleich!$V$17</c:f>
              <c:numCache>
                <c:formatCode>_-* #,##0\ _€_-;\-* #,##0\ _€_-;_-* "-"??\ _€_-;_-@_-</c:formatCode>
                <c:ptCount val="1"/>
                <c:pt idx="0">
                  <c:v>950000000000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7373616"/>
        <c:axId val="307375184"/>
      </c:barChart>
      <c:catAx>
        <c:axId val="307373616"/>
        <c:scaling>
          <c:orientation val="minMax"/>
        </c:scaling>
        <c:delete val="1"/>
        <c:axPos val="b"/>
        <c:majorTickMark val="out"/>
        <c:minorTickMark val="none"/>
        <c:tickLblPos val="nextTo"/>
        <c:crossAx val="307375184"/>
        <c:crosses val="autoZero"/>
        <c:auto val="1"/>
        <c:lblAlgn val="ctr"/>
        <c:lblOffset val="100"/>
        <c:noMultiLvlLbl val="0"/>
      </c:catAx>
      <c:valAx>
        <c:axId val="307375184"/>
        <c:scaling>
          <c:orientation val="minMax"/>
        </c:scaling>
        <c:delete val="0"/>
        <c:axPos val="l"/>
        <c:numFmt formatCode="_-* #,##0\ _€_-;\-* #,##0\ _€_-;_-* &quot;-&quot;??\ _€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0737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0.18025</cdr:x>
      <cdr:y>0.73031</cdr:y>
    </cdr:from>
    <cdr:to>
      <cdr:x>0.27845</cdr:x>
      <cdr:y>0.7658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1481588" y="3324616"/>
          <a:ext cx="807189" cy="1615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900" i="1" dirty="0">
              <a:solidFill>
                <a:schemeClr val="bg1">
                  <a:lumMod val="50000"/>
                </a:schemeClr>
              </a:solidFill>
            </a:rPr>
            <a:t>Mittelwert</a:t>
          </a:r>
        </a:p>
      </cdr:txBody>
    </cdr:sp>
  </cdr:relSizeAnchor>
  <cdr:relSizeAnchor xmlns:cdr="http://schemas.openxmlformats.org/drawingml/2006/chartDrawing">
    <cdr:from>
      <cdr:x>0.23651</cdr:x>
      <cdr:y>0.65714</cdr:y>
    </cdr:from>
    <cdr:to>
      <cdr:x>0.33471</cdr:x>
      <cdr:y>0.69643</cdr:y>
    </cdr:to>
    <cdr:sp macro="" textlink="">
      <cdr:nvSpPr>
        <cdr:cNvPr id="4" name="Textfeld 3"/>
        <cdr:cNvSpPr txBox="1"/>
      </cdr:nvSpPr>
      <cdr:spPr>
        <a:xfrm xmlns:a="http://schemas.openxmlformats.org/drawingml/2006/main">
          <a:off x="1944095" y="2991536"/>
          <a:ext cx="807189" cy="1788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900" i="1" dirty="0">
              <a:solidFill>
                <a:schemeClr val="bg1">
                  <a:lumMod val="50000"/>
                </a:schemeClr>
              </a:solidFill>
            </a:rPr>
            <a:t>Standardabweichung</a:t>
          </a:r>
        </a:p>
      </cdr:txBody>
    </cdr:sp>
  </cdr:relSizeAnchor>
  <cdr:relSizeAnchor xmlns:cdr="http://schemas.openxmlformats.org/drawingml/2006/chartDrawing">
    <cdr:from>
      <cdr:x>0.35456</cdr:x>
      <cdr:y>0.81325</cdr:y>
    </cdr:from>
    <cdr:to>
      <cdr:x>0.38811</cdr:x>
      <cdr:y>0.85128</cdr:y>
    </cdr:to>
    <cdr:sp macro="" textlink="">
      <cdr:nvSpPr>
        <cdr:cNvPr id="5" name="Textfeld 4"/>
        <cdr:cNvSpPr txBox="1"/>
      </cdr:nvSpPr>
      <cdr:spPr>
        <a:xfrm xmlns:a="http://schemas.openxmlformats.org/drawingml/2006/main">
          <a:off x="2914389" y="3702202"/>
          <a:ext cx="275776" cy="1731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900" b="0" i="1" dirty="0">
              <a:solidFill>
                <a:schemeClr val="bg1">
                  <a:lumMod val="50000"/>
                </a:schemeClr>
              </a:solidFill>
            </a:rPr>
            <a:t>Minimum</a:t>
          </a:r>
        </a:p>
      </cdr:txBody>
    </cdr:sp>
  </cdr:relSizeAnchor>
  <cdr:relSizeAnchor xmlns:cdr="http://schemas.openxmlformats.org/drawingml/2006/chartDrawing">
    <cdr:from>
      <cdr:x>0.52141</cdr:x>
      <cdr:y>0.46108</cdr:y>
    </cdr:from>
    <cdr:to>
      <cdr:x>0.61961</cdr:x>
      <cdr:y>0.49656</cdr:y>
    </cdr:to>
    <cdr:sp macro="" textlink="">
      <cdr:nvSpPr>
        <cdr:cNvPr id="7" name="Textfeld 1"/>
        <cdr:cNvSpPr txBox="1"/>
      </cdr:nvSpPr>
      <cdr:spPr>
        <a:xfrm xmlns:a="http://schemas.openxmlformats.org/drawingml/2006/main">
          <a:off x="4285894" y="2098990"/>
          <a:ext cx="807189" cy="1615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 dirty="0">
              <a:solidFill>
                <a:schemeClr val="bg1">
                  <a:lumMod val="50000"/>
                </a:schemeClr>
              </a:solidFill>
            </a:rPr>
            <a:t>Mittelwert</a:t>
          </a:r>
        </a:p>
      </cdr:txBody>
    </cdr:sp>
  </cdr:relSizeAnchor>
  <cdr:relSizeAnchor xmlns:cdr="http://schemas.openxmlformats.org/drawingml/2006/chartDrawing">
    <cdr:from>
      <cdr:x>0.5951</cdr:x>
      <cdr:y>0.70376</cdr:y>
    </cdr:from>
    <cdr:to>
      <cdr:x>0.62201</cdr:x>
      <cdr:y>0.72585</cdr:y>
    </cdr:to>
    <cdr:sp macro="" textlink="">
      <cdr:nvSpPr>
        <cdr:cNvPr id="8" name="Textfeld 1"/>
        <cdr:cNvSpPr txBox="1"/>
      </cdr:nvSpPr>
      <cdr:spPr>
        <a:xfrm xmlns:a="http://schemas.openxmlformats.org/drawingml/2006/main">
          <a:off x="4891645" y="3203756"/>
          <a:ext cx="221185" cy="1005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600" i="1" dirty="0">
              <a:solidFill>
                <a:schemeClr val="bg1">
                  <a:lumMod val="50000"/>
                </a:schemeClr>
              </a:solidFill>
            </a:rPr>
            <a:t>Standardabweichung</a:t>
          </a:r>
        </a:p>
      </cdr:txBody>
    </cdr:sp>
  </cdr:relSizeAnchor>
  <cdr:relSizeAnchor xmlns:cdr="http://schemas.openxmlformats.org/drawingml/2006/chartDrawing">
    <cdr:from>
      <cdr:x>0.44369</cdr:x>
      <cdr:y>0.08716</cdr:y>
    </cdr:from>
    <cdr:to>
      <cdr:x>0.54189</cdr:x>
      <cdr:y>0.12265</cdr:y>
    </cdr:to>
    <cdr:sp macro="" textlink="">
      <cdr:nvSpPr>
        <cdr:cNvPr id="9" name="Textfeld 1"/>
        <cdr:cNvSpPr txBox="1"/>
      </cdr:nvSpPr>
      <cdr:spPr>
        <a:xfrm xmlns:a="http://schemas.openxmlformats.org/drawingml/2006/main">
          <a:off x="3647037" y="396795"/>
          <a:ext cx="807188" cy="1615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 dirty="0">
              <a:solidFill>
                <a:schemeClr val="bg1">
                  <a:lumMod val="50000"/>
                </a:schemeClr>
              </a:solidFill>
            </a:rPr>
            <a:t>Maximal</a:t>
          </a:r>
        </a:p>
      </cdr:txBody>
    </cdr:sp>
  </cdr:relSizeAnchor>
  <cdr:relSizeAnchor xmlns:cdr="http://schemas.openxmlformats.org/drawingml/2006/chartDrawing">
    <cdr:from>
      <cdr:x>0.69021</cdr:x>
      <cdr:y>0.60636</cdr:y>
    </cdr:from>
    <cdr:to>
      <cdr:x>0.78841</cdr:x>
      <cdr:y>0.64185</cdr:y>
    </cdr:to>
    <cdr:sp macro="" textlink="">
      <cdr:nvSpPr>
        <cdr:cNvPr id="10" name="Textfeld 1"/>
        <cdr:cNvSpPr txBox="1"/>
      </cdr:nvSpPr>
      <cdr:spPr>
        <a:xfrm xmlns:a="http://schemas.openxmlformats.org/drawingml/2006/main">
          <a:off x="5673390" y="2760386"/>
          <a:ext cx="807189" cy="1615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 dirty="0">
              <a:solidFill>
                <a:schemeClr val="bg1">
                  <a:lumMod val="50000"/>
                </a:schemeClr>
              </a:solidFill>
            </a:rPr>
            <a:t>Minimum</a:t>
          </a:r>
        </a:p>
      </cdr:txBody>
    </cdr:sp>
  </cdr:relSizeAnchor>
  <cdr:relSizeAnchor xmlns:cdr="http://schemas.openxmlformats.org/drawingml/2006/chartDrawing">
    <cdr:from>
      <cdr:x>0.77163</cdr:x>
      <cdr:y>0.32909</cdr:y>
    </cdr:from>
    <cdr:to>
      <cdr:x>0.86983</cdr:x>
      <cdr:y>0.36457</cdr:y>
    </cdr:to>
    <cdr:sp macro="" textlink="">
      <cdr:nvSpPr>
        <cdr:cNvPr id="11" name="Textfeld 1"/>
        <cdr:cNvSpPr txBox="1"/>
      </cdr:nvSpPr>
      <cdr:spPr>
        <a:xfrm xmlns:a="http://schemas.openxmlformats.org/drawingml/2006/main">
          <a:off x="6342704" y="1498113"/>
          <a:ext cx="807188" cy="1615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 dirty="0">
              <a:solidFill>
                <a:schemeClr val="bg1">
                  <a:lumMod val="50000"/>
                </a:schemeClr>
              </a:solidFill>
            </a:rPr>
            <a:t>Maximal</a:t>
          </a:r>
        </a:p>
      </cdr:txBody>
    </cdr:sp>
  </cdr:relSizeAnchor>
  <cdr:relSizeAnchor xmlns:cdr="http://schemas.openxmlformats.org/drawingml/2006/chartDrawing">
    <cdr:from>
      <cdr:x>0.26896</cdr:x>
      <cdr:y>0.94761</cdr:y>
    </cdr:from>
    <cdr:to>
      <cdr:x>0.36716</cdr:x>
      <cdr:y>0.9831</cdr:y>
    </cdr:to>
    <cdr:sp macro="" textlink="">
      <cdr:nvSpPr>
        <cdr:cNvPr id="12" name="Textfeld 1"/>
        <cdr:cNvSpPr txBox="1"/>
      </cdr:nvSpPr>
      <cdr:spPr>
        <a:xfrm xmlns:a="http://schemas.openxmlformats.org/drawingml/2006/main">
          <a:off x="2504440" y="5697220"/>
          <a:ext cx="914400" cy="2133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200" b="1" i="0">
              <a:solidFill>
                <a:schemeClr val="bg1">
                  <a:lumMod val="50000"/>
                </a:schemeClr>
              </a:solidFill>
            </a:rPr>
            <a:t>Blogger</a:t>
          </a:r>
        </a:p>
      </cdr:txBody>
    </cdr:sp>
  </cdr:relSizeAnchor>
  <cdr:relSizeAnchor xmlns:cdr="http://schemas.openxmlformats.org/drawingml/2006/chartDrawing">
    <cdr:from>
      <cdr:x>0.59384</cdr:x>
      <cdr:y>0.95522</cdr:y>
    </cdr:from>
    <cdr:to>
      <cdr:x>0.69203</cdr:x>
      <cdr:y>0.99071</cdr:y>
    </cdr:to>
    <cdr:sp macro="" textlink="">
      <cdr:nvSpPr>
        <cdr:cNvPr id="13" name="Textfeld 1"/>
        <cdr:cNvSpPr txBox="1"/>
      </cdr:nvSpPr>
      <cdr:spPr>
        <a:xfrm xmlns:a="http://schemas.openxmlformats.org/drawingml/2006/main">
          <a:off x="5529580" y="5742940"/>
          <a:ext cx="914400" cy="2133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200" b="1" i="0">
              <a:solidFill>
                <a:schemeClr val="bg1">
                  <a:lumMod val="50000"/>
                </a:schemeClr>
              </a:solidFill>
            </a:rPr>
            <a:t>Journalisten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0.23977</cdr:x>
      <cdr:y>0.65779</cdr:y>
    </cdr:from>
    <cdr:to>
      <cdr:x>0.33797</cdr:x>
      <cdr:y>0.69708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232660" y="3954780"/>
          <a:ext cx="914400" cy="236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de-DE" sz="900" i="1">
              <a:solidFill>
                <a:schemeClr val="bg1">
                  <a:lumMod val="65000"/>
                </a:schemeClr>
              </a:solidFill>
            </a:rPr>
            <a:t>Mittelwert</a:t>
          </a:r>
        </a:p>
      </cdr:txBody>
    </cdr:sp>
  </cdr:relSizeAnchor>
  <cdr:relSizeAnchor xmlns:cdr="http://schemas.openxmlformats.org/drawingml/2006/chartDrawing">
    <cdr:from>
      <cdr:x>0.58893</cdr:x>
      <cdr:y>0.78031</cdr:y>
    </cdr:from>
    <cdr:to>
      <cdr:x>0.68712</cdr:x>
      <cdr:y>0.8196</cdr:y>
    </cdr:to>
    <cdr:sp macro="" textlink="">
      <cdr:nvSpPr>
        <cdr:cNvPr id="3" name="Textfeld 1"/>
        <cdr:cNvSpPr txBox="1"/>
      </cdr:nvSpPr>
      <cdr:spPr>
        <a:xfrm xmlns:a="http://schemas.openxmlformats.org/drawingml/2006/main">
          <a:off x="5483860" y="4691380"/>
          <a:ext cx="914400" cy="236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>
              <a:solidFill>
                <a:schemeClr val="bg1">
                  <a:lumMod val="65000"/>
                </a:schemeClr>
              </a:solidFill>
            </a:rPr>
            <a:t>Mittelwert</a:t>
          </a:r>
        </a:p>
      </cdr:txBody>
    </cdr:sp>
  </cdr:relSizeAnchor>
  <cdr:relSizeAnchor xmlns:cdr="http://schemas.openxmlformats.org/drawingml/2006/chartDrawing">
    <cdr:from>
      <cdr:x>0.30742</cdr:x>
      <cdr:y>0.57499</cdr:y>
    </cdr:from>
    <cdr:to>
      <cdr:x>0.40562</cdr:x>
      <cdr:y>0.61428</cdr:y>
    </cdr:to>
    <cdr:sp macro="" textlink="">
      <cdr:nvSpPr>
        <cdr:cNvPr id="4" name="Textfeld 1"/>
        <cdr:cNvSpPr txBox="1"/>
      </cdr:nvSpPr>
      <cdr:spPr>
        <a:xfrm xmlns:a="http://schemas.openxmlformats.org/drawingml/2006/main">
          <a:off x="2862580" y="3456940"/>
          <a:ext cx="914400" cy="236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>
              <a:solidFill>
                <a:schemeClr val="bg1">
                  <a:lumMod val="65000"/>
                </a:schemeClr>
              </a:solidFill>
            </a:rPr>
            <a:t>Standardabweichung</a:t>
          </a:r>
        </a:p>
      </cdr:txBody>
    </cdr:sp>
  </cdr:relSizeAnchor>
  <cdr:relSizeAnchor xmlns:cdr="http://schemas.openxmlformats.org/drawingml/2006/chartDrawing">
    <cdr:from>
      <cdr:x>0.65685</cdr:x>
      <cdr:y>0.7575</cdr:y>
    </cdr:from>
    <cdr:to>
      <cdr:x>0.75505</cdr:x>
      <cdr:y>0.79679</cdr:y>
    </cdr:to>
    <cdr:sp macro="" textlink="">
      <cdr:nvSpPr>
        <cdr:cNvPr id="5" name="Textfeld 1"/>
        <cdr:cNvSpPr txBox="1"/>
      </cdr:nvSpPr>
      <cdr:spPr>
        <a:xfrm xmlns:a="http://schemas.openxmlformats.org/drawingml/2006/main">
          <a:off x="6116320" y="4554220"/>
          <a:ext cx="914400" cy="236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>
              <a:solidFill>
                <a:schemeClr val="bg1">
                  <a:lumMod val="65000"/>
                </a:schemeClr>
              </a:solidFill>
            </a:rPr>
            <a:t>Standardabweichung</a:t>
          </a:r>
        </a:p>
      </cdr:txBody>
    </cdr:sp>
  </cdr:relSizeAnchor>
  <cdr:relSizeAnchor xmlns:cdr="http://schemas.openxmlformats.org/drawingml/2006/chartDrawing">
    <cdr:from>
      <cdr:x>0.41708</cdr:x>
      <cdr:y>0.80059</cdr:y>
    </cdr:from>
    <cdr:to>
      <cdr:x>0.51528</cdr:x>
      <cdr:y>0.83988</cdr:y>
    </cdr:to>
    <cdr:sp macro="" textlink="">
      <cdr:nvSpPr>
        <cdr:cNvPr id="6" name="Textfeld 1"/>
        <cdr:cNvSpPr txBox="1"/>
      </cdr:nvSpPr>
      <cdr:spPr>
        <a:xfrm xmlns:a="http://schemas.openxmlformats.org/drawingml/2006/main">
          <a:off x="3883660" y="4813300"/>
          <a:ext cx="914400" cy="236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>
              <a:solidFill>
                <a:schemeClr val="bg1">
                  <a:lumMod val="65000"/>
                </a:schemeClr>
              </a:solidFill>
            </a:rPr>
            <a:t>Minimum</a:t>
          </a:r>
        </a:p>
      </cdr:txBody>
    </cdr:sp>
  </cdr:relSizeAnchor>
  <cdr:relSizeAnchor xmlns:cdr="http://schemas.openxmlformats.org/drawingml/2006/chartDrawing">
    <cdr:from>
      <cdr:x>0.76978</cdr:x>
      <cdr:y>0.80186</cdr:y>
    </cdr:from>
    <cdr:to>
      <cdr:x>0.86798</cdr:x>
      <cdr:y>0.84115</cdr:y>
    </cdr:to>
    <cdr:sp macro="" textlink="">
      <cdr:nvSpPr>
        <cdr:cNvPr id="7" name="Textfeld 1"/>
        <cdr:cNvSpPr txBox="1"/>
      </cdr:nvSpPr>
      <cdr:spPr>
        <a:xfrm xmlns:a="http://schemas.openxmlformats.org/drawingml/2006/main">
          <a:off x="7167880" y="4820920"/>
          <a:ext cx="914400" cy="236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>
              <a:solidFill>
                <a:schemeClr val="bg1">
                  <a:lumMod val="65000"/>
                </a:schemeClr>
              </a:solidFill>
            </a:rPr>
            <a:t>Minimum</a:t>
          </a:r>
        </a:p>
      </cdr:txBody>
    </cdr:sp>
  </cdr:relSizeAnchor>
  <cdr:relSizeAnchor xmlns:cdr="http://schemas.openxmlformats.org/drawingml/2006/chartDrawing">
    <cdr:from>
      <cdr:x>0.50136</cdr:x>
      <cdr:y>0.05788</cdr:y>
    </cdr:from>
    <cdr:to>
      <cdr:x>0.59956</cdr:x>
      <cdr:y>0.09717</cdr:y>
    </cdr:to>
    <cdr:sp macro="" textlink="">
      <cdr:nvSpPr>
        <cdr:cNvPr id="8" name="Textfeld 1"/>
        <cdr:cNvSpPr txBox="1"/>
      </cdr:nvSpPr>
      <cdr:spPr>
        <a:xfrm xmlns:a="http://schemas.openxmlformats.org/drawingml/2006/main">
          <a:off x="4668520" y="347980"/>
          <a:ext cx="914400" cy="236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>
              <a:solidFill>
                <a:schemeClr val="bg1">
                  <a:lumMod val="65000"/>
                </a:schemeClr>
              </a:solidFill>
            </a:rPr>
            <a:t>Maximum</a:t>
          </a:r>
        </a:p>
      </cdr:txBody>
    </cdr:sp>
  </cdr:relSizeAnchor>
  <cdr:relSizeAnchor xmlns:cdr="http://schemas.openxmlformats.org/drawingml/2006/chartDrawing">
    <cdr:from>
      <cdr:x>0.85079</cdr:x>
      <cdr:y>0.70173</cdr:y>
    </cdr:from>
    <cdr:to>
      <cdr:x>0.94899</cdr:x>
      <cdr:y>0.74102</cdr:y>
    </cdr:to>
    <cdr:sp macro="" textlink="">
      <cdr:nvSpPr>
        <cdr:cNvPr id="9" name="Textfeld 1"/>
        <cdr:cNvSpPr txBox="1"/>
      </cdr:nvSpPr>
      <cdr:spPr>
        <a:xfrm xmlns:a="http://schemas.openxmlformats.org/drawingml/2006/main">
          <a:off x="7922260" y="4218940"/>
          <a:ext cx="914400" cy="236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900" i="1">
              <a:solidFill>
                <a:schemeClr val="bg1">
                  <a:lumMod val="65000"/>
                </a:schemeClr>
              </a:solidFill>
            </a:rPr>
            <a:t>Maximum</a:t>
          </a:r>
        </a:p>
      </cdr:txBody>
    </cdr:sp>
  </cdr:relSizeAnchor>
  <cdr:relSizeAnchor xmlns:cdr="http://schemas.openxmlformats.org/drawingml/2006/chartDrawing">
    <cdr:from>
      <cdr:x>0.36061</cdr:x>
      <cdr:y>0.88044</cdr:y>
    </cdr:from>
    <cdr:to>
      <cdr:x>0.45873</cdr:x>
      <cdr:y>0.91597</cdr:y>
    </cdr:to>
    <cdr:sp macro="" textlink="">
      <cdr:nvSpPr>
        <cdr:cNvPr id="10" name="Textfeld 1"/>
        <cdr:cNvSpPr txBox="1"/>
      </cdr:nvSpPr>
      <cdr:spPr>
        <a:xfrm xmlns:a="http://schemas.openxmlformats.org/drawingml/2006/main">
          <a:off x="3357880" y="5293360"/>
          <a:ext cx="913655" cy="2136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200" b="1" i="0">
              <a:solidFill>
                <a:schemeClr val="bg1">
                  <a:lumMod val="50000"/>
                </a:schemeClr>
              </a:solidFill>
            </a:rPr>
            <a:t>Blogger</a:t>
          </a:r>
        </a:p>
      </cdr:txBody>
    </cdr:sp>
  </cdr:relSizeAnchor>
  <cdr:relSizeAnchor xmlns:cdr="http://schemas.openxmlformats.org/drawingml/2006/chartDrawing">
    <cdr:from>
      <cdr:x>0.72477</cdr:x>
      <cdr:y>0.88424</cdr:y>
    </cdr:from>
    <cdr:to>
      <cdr:x>0.82289</cdr:x>
      <cdr:y>0.91978</cdr:y>
    </cdr:to>
    <cdr:sp macro="" textlink="">
      <cdr:nvSpPr>
        <cdr:cNvPr id="11" name="Textfeld 1"/>
        <cdr:cNvSpPr txBox="1"/>
      </cdr:nvSpPr>
      <cdr:spPr>
        <a:xfrm xmlns:a="http://schemas.openxmlformats.org/drawingml/2006/main">
          <a:off x="6748780" y="5316220"/>
          <a:ext cx="913655" cy="2136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1200" b="1" i="0">
              <a:solidFill>
                <a:schemeClr val="bg1">
                  <a:lumMod val="50000"/>
                </a:schemeClr>
              </a:solidFill>
            </a:rPr>
            <a:t>Journalisten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14CE5-CF7D-4F94-B840-7A2CA1C8F617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7417B-F200-4645-8DD8-200CE4526F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29193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57BF0-E33C-4ADD-80BF-BFBC865D4832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2923E-3A5A-4E6F-957F-8AF6CC268F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97219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3py7Zq8odjGU06N8YJsUwCtUO4y3AnuxJry62doyjo/edit#gid=1645122656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2923E-3A5A-4E6F-957F-8AF6CC268FF1}" type="slidenum">
              <a:rPr lang="de-DE" smtClean="0"/>
              <a:t>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1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https://docs.google.com/spreadsheets/d/1v3py7Zq8odjGU06N8YJsUwCtUO4y3AnuxJry62doyjo/edit#gid=1645122656</a:t>
            </a:r>
            <a:endParaRPr lang="de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E791F-32EC-4C94-AC06-705CC7616EF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71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87A4-9A22-4C63-A2DF-F5756C05F4D0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62F15-62AA-4379-B0E5-CD84EEF7B1F3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8B8C7-2EC6-4923-A0E7-484D24B613BA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2F1B1-FD0F-4FAE-8CBE-518525D706A8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1F3A-93AB-47CF-962D-892B2E6B1657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916B-28EF-455E-99ED-2D817F1B2242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003-C9F0-42D3-8872-D866F5370741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016B-F593-4C66-8823-7EF2B8389A26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F91A-DFC3-4241-8DC6-81C03404D560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F58AFDC-8CEC-4B5D-B89F-28D75C73B706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529-0390-4422-B71B-E1D322EE07A2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FD4FCE-913F-4D52-9D01-22DCADD20735}" type="datetime1">
              <a:rPr lang="en-US" smtClean="0"/>
              <a:t>1/26/2017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Alessio Dal Cero, Bekim Morina, Blerta Duraku, Giuliano Sauter, Gülnur Bayrak, Joel Pereira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IOTFinal.xls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/>
              <a:t>INTERNET OF THINGS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150" y="288403"/>
            <a:ext cx="10058400" cy="1143000"/>
          </a:xfrm>
        </p:spPr>
        <p:txBody>
          <a:bodyPr/>
          <a:lstStyle/>
          <a:p>
            <a:r>
              <a:rPr lang="de-DE" dirty="0" smtClean="0"/>
              <a:t>Semesterprojekt WS2016/2017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158774" y="4325112"/>
            <a:ext cx="388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latin typeface="+mj-lt"/>
              </a:rPr>
              <a:t>by numb3rs</a:t>
            </a:r>
            <a:endParaRPr lang="de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71" y="1921160"/>
            <a:ext cx="7905750" cy="435292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sp>
        <p:nvSpPr>
          <p:cNvPr id="10" name="Inhaltsplatzhalter 2"/>
          <p:cNvSpPr txBox="1">
            <a:spLocks/>
          </p:cNvSpPr>
          <p:nvPr/>
        </p:nvSpPr>
        <p:spPr>
          <a:xfrm>
            <a:off x="933631" y="6513945"/>
            <a:ext cx="10515600" cy="42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Pfeil nach oben 12"/>
          <p:cNvSpPr/>
          <p:nvPr/>
        </p:nvSpPr>
        <p:spPr>
          <a:xfrm>
            <a:off x="7053819" y="3392048"/>
            <a:ext cx="286603" cy="641445"/>
          </a:xfrm>
          <a:prstGeom prst="upArrow">
            <a:avLst/>
          </a:prstGeom>
          <a:gradFill flip="none" rotWithShape="1">
            <a:gsLst>
              <a:gs pos="43000">
                <a:srgbClr val="C27BA0"/>
              </a:gs>
              <a:gs pos="78090">
                <a:srgbClr val="93C47D"/>
              </a:gs>
              <a:gs pos="48000">
                <a:srgbClr val="E21EB8"/>
              </a:gs>
              <a:gs pos="50000">
                <a:schemeClr val="accent1">
                  <a:tint val="44500"/>
                  <a:satMod val="160000"/>
                </a:schemeClr>
              </a:gs>
              <a:gs pos="52000">
                <a:schemeClr val="accent6">
                  <a:lumMod val="60000"/>
                  <a:lumOff val="40000"/>
                </a:schemeClr>
              </a:gs>
            </a:gsLst>
            <a:lin ang="2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7511653" y="3664161"/>
            <a:ext cx="90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39,06%</a:t>
            </a:r>
            <a:endParaRPr lang="de-DE" dirty="0"/>
          </a:p>
        </p:txBody>
      </p:sp>
      <p:sp>
        <p:nvSpPr>
          <p:cNvPr id="15" name="Pfeil nach oben 14"/>
          <p:cNvSpPr/>
          <p:nvPr/>
        </p:nvSpPr>
        <p:spPr>
          <a:xfrm>
            <a:off x="7069406" y="4355652"/>
            <a:ext cx="286603" cy="641445"/>
          </a:xfrm>
          <a:prstGeom prst="upArrow">
            <a:avLst/>
          </a:prstGeom>
          <a:gradFill>
            <a:gsLst>
              <a:gs pos="53000">
                <a:srgbClr val="6FA8DC"/>
              </a:gs>
              <a:gs pos="10112">
                <a:srgbClr val="93C47D"/>
              </a:gs>
              <a:gs pos="47000">
                <a:schemeClr val="accent6">
                  <a:lumMod val="60000"/>
                  <a:lumOff val="40000"/>
                </a:schemeClr>
              </a:gs>
              <a:gs pos="48000">
                <a:schemeClr val="accent4"/>
              </a:gs>
              <a:gs pos="50000">
                <a:schemeClr val="accent1">
                  <a:tint val="44500"/>
                  <a:satMod val="160000"/>
                </a:schemeClr>
              </a:gs>
              <a:gs pos="51000">
                <a:srgbClr val="0070C0"/>
              </a:gs>
            </a:gsLst>
            <a:lin ang="2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7597378" y="4491708"/>
            <a:ext cx="90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50,66</a:t>
            </a:r>
            <a:r>
              <a:rPr lang="de-DE" dirty="0" smtClean="0"/>
              <a:t>%</a:t>
            </a:r>
            <a:endParaRPr lang="de-DE" dirty="0"/>
          </a:p>
        </p:txBody>
      </p:sp>
      <p:sp>
        <p:nvSpPr>
          <p:cNvPr id="17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-1" y="6356350"/>
            <a:ext cx="12111173" cy="365125"/>
          </a:xfrm>
        </p:spPr>
        <p:txBody>
          <a:bodyPr/>
          <a:lstStyle/>
          <a:p>
            <a:pPr algn="l"/>
            <a:r>
              <a:rPr lang="de-DE" dirty="0" smtClean="0"/>
              <a:t>Alessio Dal </a:t>
            </a:r>
            <a:r>
              <a:rPr lang="de-DE" dirty="0" err="1" smtClean="0"/>
              <a:t>Cero</a:t>
            </a:r>
            <a:r>
              <a:rPr lang="de-DE" dirty="0" smtClean="0"/>
              <a:t>, Bekim Morina, Blerta Duraku, Giuliano Sauter, </a:t>
            </a:r>
            <a:r>
              <a:rPr lang="de-DE" dirty="0" err="1" smtClean="0"/>
              <a:t>Gülnur</a:t>
            </a:r>
            <a:r>
              <a:rPr lang="de-DE" dirty="0" smtClean="0"/>
              <a:t> Bayrak, Joel Pereira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0673454" y="1456518"/>
            <a:ext cx="688640" cy="38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20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ERKENNTNISSE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3" name="Inhaltsplatzhalter 2">
            <a:hlinkClick r:id="rId3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02" y="2460046"/>
            <a:ext cx="4290756" cy="3218067"/>
          </a:xfrm>
        </p:spPr>
      </p:pic>
    </p:spTree>
    <p:extLst>
      <p:ext uri="{BB962C8B-B14F-4D97-AF65-F5344CB8AC3E}">
        <p14:creationId xmlns:p14="http://schemas.microsoft.com/office/powerpoint/2010/main" val="29160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813732" y="947956"/>
            <a:ext cx="10972800" cy="1107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8" name="Diagramm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62246"/>
              </p:ext>
            </p:extLst>
          </p:nvPr>
        </p:nvGraphicFramePr>
        <p:xfrm>
          <a:off x="1283516" y="716725"/>
          <a:ext cx="8978054" cy="5373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99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058779" y="1219200"/>
            <a:ext cx="10363200" cy="705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8" name="Diagramm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243732"/>
              </p:ext>
            </p:extLst>
          </p:nvPr>
        </p:nvGraphicFramePr>
        <p:xfrm>
          <a:off x="1058779" y="380398"/>
          <a:ext cx="9306034" cy="6021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99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Gleiche Quelle, unterschiedliche Werte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6" y="2968789"/>
            <a:ext cx="4525006" cy="2200582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987841"/>
            <a:ext cx="443927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0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Danke für die Aufmerksamkeit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2050" name="Picture 2" descr="http://img.deusm.com/networkcomputing/2015/12/1323422/Security-Practices-for-IoT---01-Introduction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t="1548" r="1057" b="3132"/>
          <a:stretch/>
        </p:blipFill>
        <p:spPr bwMode="auto">
          <a:xfrm>
            <a:off x="3844674" y="2124245"/>
            <a:ext cx="4563611" cy="28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999582" y="5512374"/>
            <a:ext cx="435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accent3">
                    <a:lumMod val="50000"/>
                  </a:schemeClr>
                </a:solidFill>
              </a:rPr>
              <a:t>https://github.com/cdeck3r/IoTbyNumb3rs</a:t>
            </a:r>
            <a:endParaRPr lang="de-DE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67123"/>
            <a:ext cx="10058400" cy="4023360"/>
          </a:xfrm>
        </p:spPr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DEFINITION IOT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ZIEL DES PROJEKTS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VORGEHENSWEISE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RESULTAT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ERKENNTNISSE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1026" name="Picture 2" descr="https://static1.squarespace.com/static/563952f5e4b02f829edb861d/t/57cde87837c58169970b842f/1473112190206/iot1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68" y="2410461"/>
            <a:ext cx="2969704" cy="29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6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DEFINITION IOT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1026" name="Picture 2" descr="http://webofthings.org/wp-content/uploads/2011/08/IoT-World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35" y="1979891"/>
            <a:ext cx="7631542" cy="428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 DES PROJEKTS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2050" name="Picture 2" descr="http://www.clipartkid.com/images/403/once-the-webinar-is-over-will-i-have-access-to-the-materials-and-SeSgTA-clipar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328" y="2284629"/>
            <a:ext cx="2186303" cy="356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8015442" y="3826058"/>
            <a:ext cx="258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50000"/>
                  </a:schemeClr>
                </a:solidFill>
              </a:rPr>
              <a:t>Wer hat es zuerst gesagt?</a:t>
            </a:r>
            <a:endParaRPr lang="de-DE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219631" y="2494447"/>
            <a:ext cx="476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50000"/>
                  </a:schemeClr>
                </a:solidFill>
              </a:rPr>
              <a:t>Gibt es Abweichungen zwischen den Prognosen?</a:t>
            </a:r>
            <a:endParaRPr lang="de-DE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57900" y="4610449"/>
            <a:ext cx="47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50000"/>
                  </a:schemeClr>
                </a:solidFill>
              </a:rPr>
              <a:t>Gibt es eine gemeinsame, ursprüngliche Quelle?</a:t>
            </a:r>
            <a:endParaRPr lang="de-DE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38645" y="3074489"/>
            <a:ext cx="469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50000"/>
                  </a:schemeClr>
                </a:solidFill>
              </a:rPr>
              <a:t>Wie unterscheiden sich die Werte voneinander?</a:t>
            </a:r>
            <a:endParaRPr lang="de-DE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617368" y="5157669"/>
            <a:ext cx="537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3">
                    <a:lumMod val="50000"/>
                  </a:schemeClr>
                </a:solidFill>
              </a:rPr>
              <a:t>Wie haben sich die Prognosen über die Zeit entwickelt?</a:t>
            </a:r>
            <a:endParaRPr lang="de-DE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456" y="2348674"/>
            <a:ext cx="3440812" cy="344081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VORGEHENSWEISE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8313491" y="5213584"/>
            <a:ext cx="2842189" cy="637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476168" y="2020502"/>
            <a:ext cx="31962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i</a:t>
            </a:r>
            <a:r>
              <a:rPr lang="de-DE" sz="2000" dirty="0" smtClean="0"/>
              <a:t>terativ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k</a:t>
            </a:r>
            <a:r>
              <a:rPr lang="de-DE" sz="2000" dirty="0" smtClean="0"/>
              <a:t>ollaboratives arbeiten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v</a:t>
            </a:r>
            <a:r>
              <a:rPr lang="de-DE" sz="2000" dirty="0" smtClean="0"/>
              <a:t>erteiltes Team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s</a:t>
            </a:r>
            <a:r>
              <a:rPr lang="de-DE" sz="2000" dirty="0" smtClean="0"/>
              <a:t>chrittweises Vorgehen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27803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Unterstützung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1" y="2589464"/>
            <a:ext cx="1138762" cy="56938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53" y="3404930"/>
            <a:ext cx="2502173" cy="90822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35" y="2428470"/>
            <a:ext cx="1501249" cy="89136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21" y="4384369"/>
            <a:ext cx="987479" cy="94946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8" y="4442977"/>
            <a:ext cx="918987" cy="890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4" t="8323" r="12357" b="15635"/>
          <a:stretch/>
        </p:blipFill>
        <p:spPr>
          <a:xfrm>
            <a:off x="6013449" y="2187895"/>
            <a:ext cx="5760840" cy="32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1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7" name="Picture 2" descr="https://attachment.outlook.office.net/owa/trbgulnur@hotmail.com/service.svc/s/GetAttachmentThumbnail?id=AQMkADAwATYwMAItOTMzADYtMjVmYS0wMAItMDAKAEYAAAPSDksjrHocQb1j8B2YTAflBwBrPFHUGX9NRJ5g%2BcDpJt6lAAACAQwAAABrPFHUGX9NRJ5g%2BcDpJt6lAAAAf9%2FibQAAAAESABAAps0oHeuhFkWt68jWeSuIYg%3D%3D&amp;thumbnailType=2&amp;X-OWA-CANARY=Rwc2FVn080ypsDXb0BY7CWA4fjWLQ9QYPMvDfq3nrDdjH4Ata7xWUfn99Z5stDaYiWjCb56WDWs.&amp;token=cfc01558-1ec9-4e6a-a4a8-ecd128cb3e8f&amp;owa=outlook.live.com&amp;is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340" y="720352"/>
            <a:ext cx="6553400" cy="36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attachment.outlook.office.net/owa/trbgulnur@hotmail.com/service.svc/s/GetAttachmentThumbnail?id=AQMkADAwATYwMAItOTMzADYtMjVmYS0wMAItMDAKAEYAAAPSDksjrHocQb1j8B2YTAflBwBrPFHUGX9NRJ5g%2BcDpJt6lAAACAQwAAABrPFHUGX9NRJ5g%2BcDpJt6lAAAAf9%2FiaAAAAAESABAA7Jy%2FhdwfJ0CyYXLFIHcv%2FA%3D%3D&amp;thumbnailType=2&amp;X-OWA-CANARY=NcwaZQF0XkOO40gZafwq5mD9_6z6QdQYDIZlKukiCQkdodCze8Q19FTmypREI6mQnAqKNQ8oEO4.&amp;token=d71cc2da-8e50-49e1-b97e-1779adebb090&amp;owa=outlook.live.com&amp;isc=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7" t="36890" r="13193" b="18603"/>
          <a:stretch/>
        </p:blipFill>
        <p:spPr bwMode="auto">
          <a:xfrm>
            <a:off x="633729" y="1729614"/>
            <a:ext cx="3241041" cy="42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mit Pfeil 8"/>
          <p:cNvCxnSpPr/>
          <p:nvPr/>
        </p:nvCxnSpPr>
        <p:spPr>
          <a:xfrm flipV="1">
            <a:off x="3272385" y="2025145"/>
            <a:ext cx="1434236" cy="19423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Picture 4" descr="https://attachment.outlook.office.net/owa/trbgulnur@hotmail.com/service.svc/s/GetAttachmentThumbnail?id=AQMkADAwATYwMAItOTMzADYtMjVmYS0wMAItMDAKAEYAAAPSDksjrHocQb1j8B2YTAflBwBrPFHUGX9NRJ5g%2BcDpJt6lAAACAQwAAABrPFHUGX9NRJ5g%2BcDpJt6lAAAAf9%2FibQAAAAESABAAtAFXeGix00CJbKi%2FRb7uJA%3D%3D&amp;thumbnailType=2&amp;X-OWA-CANARY=Rwc2FVn080ypsDXb0BY7CWA4fjWLQ9QYPMvDfq3nrDdjH4Ata7xWUfn99Z5stDaYiWjCb56WDWs.&amp;token=cfc01558-1ec9-4e6a-a4a8-ecd128cb3e8f&amp;owa=outlook.live.com&amp;isc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283" y="1273712"/>
            <a:ext cx="5629507" cy="31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attachment.outlook.office.net/owa/trbgulnur@hotmail.com/service.svc/s/GetAttachmentThumbnail?id=AQMkADAwATYwMAItOTMzADYtMjVmYS0wMAItMDAKAEYAAAPSDksjrHocQb1j8B2YTAflBwBrPFHUGX9NRJ5g%2BcDpJt6lAAACAQwAAABrPFHUGX9NRJ5g%2BcDpJt6lAAAAf9%2FibQAAAAESABAAA1QLr4ELkki6pX9Olyja3A%3D%3D&amp;thumbnailType=2&amp;X-OWA-CANARY=Rwc2FVn080ypsDXb0BY7CWA4fjWLQ9QYPMvDfq3nrDdjH4Ata7xWUfn99Z5stDaYiWjCb56WDWs.&amp;token=cfc01558-1ec9-4e6a-a4a8-ecd128cb3e8f&amp;owa=outlook.live.com&amp;isc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041" y="3230251"/>
            <a:ext cx="5348629" cy="278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 flipV="1">
            <a:off x="3272385" y="4163963"/>
            <a:ext cx="3000078" cy="7374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3272385" y="2237921"/>
            <a:ext cx="3181862" cy="23178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>
            <a:off x="1035156" y="4764820"/>
            <a:ext cx="2189480" cy="1888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1035156" y="3928925"/>
            <a:ext cx="2189480" cy="1888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1019917" y="4490501"/>
            <a:ext cx="2189480" cy="1888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1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RESULTAT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36" y="2466975"/>
            <a:ext cx="6780578" cy="21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6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 Performance</a:t>
            </a:r>
            <a:endParaRPr lang="de-DE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13234737" cy="457200"/>
          </a:xfrm>
        </p:spPr>
        <p:txBody>
          <a:bodyPr/>
          <a:lstStyle/>
          <a:p>
            <a:pPr algn="l"/>
            <a:r>
              <a:rPr lang="en-US" dirty="0" smtClean="0"/>
              <a:t>Prof. dr. Christian Decker 												Alessio Dal Cero, </a:t>
            </a:r>
            <a:r>
              <a:rPr lang="en-US" dirty="0" err="1" smtClean="0"/>
              <a:t>Bekim</a:t>
            </a:r>
            <a:r>
              <a:rPr lang="en-US" dirty="0" smtClean="0"/>
              <a:t> </a:t>
            </a:r>
            <a:r>
              <a:rPr lang="en-US" dirty="0" err="1" smtClean="0"/>
              <a:t>Morina</a:t>
            </a:r>
            <a:r>
              <a:rPr lang="en-US" dirty="0" smtClean="0"/>
              <a:t>, Blerta Duraku, Giuliano </a:t>
            </a:r>
            <a:r>
              <a:rPr lang="en-US" dirty="0" err="1" smtClean="0"/>
              <a:t>Sauter</a:t>
            </a:r>
            <a:r>
              <a:rPr lang="en-US" dirty="0" smtClean="0"/>
              <a:t>, </a:t>
            </a:r>
            <a:r>
              <a:rPr lang="en-US" dirty="0" err="1" smtClean="0"/>
              <a:t>Gülnur</a:t>
            </a:r>
            <a:r>
              <a:rPr lang="en-US" dirty="0" smtClean="0"/>
              <a:t> </a:t>
            </a:r>
            <a:r>
              <a:rPr lang="en-US" dirty="0" err="1" smtClean="0"/>
              <a:t>Bayrak</a:t>
            </a:r>
            <a:r>
              <a:rPr lang="en-US" dirty="0" smtClean="0"/>
              <a:t>, Joel Pereira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9" y="44072"/>
            <a:ext cx="2701164" cy="67265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238375"/>
            <a:ext cx="94392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0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228</Words>
  <Application>Microsoft Office PowerPoint</Application>
  <PresentationFormat>Breitbild</PresentationFormat>
  <Paragraphs>70</Paragraphs>
  <Slides>15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Rückblick</vt:lpstr>
      <vt:lpstr>INTERNET OF THINGS</vt:lpstr>
      <vt:lpstr>AGENDA</vt:lpstr>
      <vt:lpstr>DEFINITION IOT</vt:lpstr>
      <vt:lpstr>ZIEL DES PROJEKTS</vt:lpstr>
      <vt:lpstr>VORGEHENSWEISE</vt:lpstr>
      <vt:lpstr>Technische Unterstützung</vt:lpstr>
      <vt:lpstr>PowerPoint-Präsentation</vt:lpstr>
      <vt:lpstr>RESULTAT</vt:lpstr>
      <vt:lpstr>Team Performance</vt:lpstr>
      <vt:lpstr>PowerPoint-Präsentation</vt:lpstr>
      <vt:lpstr>ERKENNTNISSE</vt:lpstr>
      <vt:lpstr>PowerPoint-Präsentation</vt:lpstr>
      <vt:lpstr>PowerPoint-Präsentation</vt:lpstr>
      <vt:lpstr>Gleiche Quelle, unterschiedliche Werte</vt:lpstr>
      <vt:lpstr>Danke für die Aufmerksamkeit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Duraku, Blerta</dc:creator>
  <cp:lastModifiedBy>Bekim Morina</cp:lastModifiedBy>
  <cp:revision>24</cp:revision>
  <dcterms:created xsi:type="dcterms:W3CDTF">2017-01-25T18:28:53Z</dcterms:created>
  <dcterms:modified xsi:type="dcterms:W3CDTF">2017-01-26T11:54:40Z</dcterms:modified>
</cp:coreProperties>
</file>